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687" r:id="rId2"/>
  </p:sldMasterIdLst>
  <p:notesMasterIdLst>
    <p:notesMasterId r:id="rId24"/>
  </p:notesMasterIdLst>
  <p:handoutMasterIdLst>
    <p:handoutMasterId r:id="rId25"/>
  </p:handoutMasterIdLst>
  <p:sldIdLst>
    <p:sldId id="264" r:id="rId3"/>
    <p:sldId id="267" r:id="rId4"/>
    <p:sldId id="268" r:id="rId5"/>
    <p:sldId id="269" r:id="rId6"/>
    <p:sldId id="287" r:id="rId7"/>
    <p:sldId id="270" r:id="rId8"/>
    <p:sldId id="271" r:id="rId9"/>
    <p:sldId id="272" r:id="rId10"/>
    <p:sldId id="273" r:id="rId11"/>
    <p:sldId id="274" r:id="rId12"/>
    <p:sldId id="292" r:id="rId13"/>
    <p:sldId id="276" r:id="rId14"/>
    <p:sldId id="288" r:id="rId15"/>
    <p:sldId id="291" r:id="rId16"/>
    <p:sldId id="277" r:id="rId17"/>
    <p:sldId id="293" r:id="rId18"/>
    <p:sldId id="285" r:id="rId19"/>
    <p:sldId id="284" r:id="rId20"/>
    <p:sldId id="283" r:id="rId21"/>
    <p:sldId id="281" r:id="rId22"/>
    <p:sldId id="286" r:id="rId23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D4793F6-920A-4F7D-8D15-47A18DE6D44B}">
          <p14:sldIdLst>
            <p14:sldId id="264"/>
            <p14:sldId id="267"/>
            <p14:sldId id="268"/>
            <p14:sldId id="269"/>
            <p14:sldId id="287"/>
          </p14:sldIdLst>
        </p14:section>
        <p14:section name="Design" id="{DB705EFE-CD2B-4AA1-AB8D-3D3F7AB614E3}">
          <p14:sldIdLst>
            <p14:sldId id="270"/>
            <p14:sldId id="271"/>
            <p14:sldId id="272"/>
          </p14:sldIdLst>
        </p14:section>
        <p14:section name="Build" id="{39F67722-89E4-4D72-9CEF-181FA252119A}">
          <p14:sldIdLst>
            <p14:sldId id="273"/>
            <p14:sldId id="274"/>
            <p14:sldId id="292"/>
            <p14:sldId id="276"/>
            <p14:sldId id="288"/>
            <p14:sldId id="291"/>
          </p14:sldIdLst>
        </p14:section>
        <p14:section name="Test" id="{F95E49EC-60E6-4EF7-ABE3-869029188A1E}">
          <p14:sldIdLst>
            <p14:sldId id="277"/>
            <p14:sldId id="293"/>
            <p14:sldId id="285"/>
          </p14:sldIdLst>
        </p14:section>
        <p14:section name="Pictures" id="{D4A6FDE7-44CD-45F8-A062-FEF6D0DEBF0D}">
          <p14:sldIdLst>
            <p14:sldId id="284"/>
            <p14:sldId id="283"/>
            <p14:sldId id="281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74C6BE-BFA6-44D0-8C7F-877012751D8C}" v="163" dt="2024-02-07T15:20:45.957"/>
    <p1510:client id="{4E81539E-1E28-4268-BF7B-378925DCEFC2}" v="393" dt="2024-02-07T19:35:42.671"/>
    <p1510:client id="{559444A2-32A6-48B1-97BF-DF8CA4463939}" v="148" dt="2024-02-06T17:37:18.216"/>
    <p1510:client id="{B0441C96-4D98-4FBE-8E7F-F4C779A865AF}" v="25" dt="2024-02-08T10:56:31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8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A1B3CE-3BB3-49F6-885E-72FD06B1EF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7E651-DFE1-47E3-845D-885159262C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65876-FA72-4369-843B-51C5FD5BC155}" type="datetime1">
              <a:rPr lang="en-GB" smtClean="0"/>
              <a:t>08/02/2024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4CBA8-0D57-4814-9AB8-028359C744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89480-9E0C-4134-95B4-43EFF5EB99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2F978-B558-490B-866A-2EC20D8DA0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3762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7A273-125C-47FA-B374-7D89F2AB632C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5A653-D01D-466A-B7F0-1597B7012E1E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0823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DC7FCFC-0FBF-4189-A902-CB649C6BA538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5B1E1-8BA7-411F-A621-1F1F35B45CC1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58CB1D-644A-4B82-BBDA-0F91B116CC77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2DFAB3-ED9F-4F57-8A0D-2D96D7D6DF6C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43986B-5FAB-4311-A853-6F15B3891F5C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2A8C54-D736-4EFB-B294-4E6FB960B9DF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482A6F-92E8-4ADC-9014-79B85FDD5B52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424D7B-D4FC-4CF6-A9E1-C64246571E2B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77F1F3-D938-4D19-BB43-6F210C98863A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063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9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0787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41412" y="1846555"/>
            <a:ext cx="9905999" cy="3944646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B32104-A71F-4AEA-9980-C7EAE66C787E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1148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25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68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86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05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83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231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5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0B211D-CFC0-4516-B855-924B72092E52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1410" y="1846555"/>
            <a:ext cx="4878389" cy="3944645"/>
          </a:xfrm>
        </p:spPr>
        <p:txBody>
          <a:bodyPr rtlCol="0"/>
          <a:lstStyle/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46555"/>
            <a:ext cx="4875211" cy="3944645"/>
          </a:xfrm>
        </p:spPr>
        <p:txBody>
          <a:bodyPr rtlCol="0"/>
          <a:lstStyle/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08.02.2024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C0D9CA-245A-6CD5-96C6-1758DE6A7056}"/>
              </a:ext>
            </a:extLst>
          </p:cNvPr>
          <p:cNvSpPr txBox="1">
            <a:spLocks/>
          </p:cNvSpPr>
          <p:nvPr userDrawn="1"/>
        </p:nvSpPr>
        <p:spPr>
          <a:xfrm>
            <a:off x="1141413" y="618518"/>
            <a:ext cx="9905998" cy="810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185DB4-3AFF-FBAD-4694-DE453A46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770918"/>
            <a:ext cx="9905998" cy="81078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9C2DC6-9D18-483A-A3B4-75DB10B19999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F18BA0-7C1E-770F-B32B-F27598F2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0787"/>
          </a:xfrm>
        </p:spPr>
        <p:txBody>
          <a:bodyPr rtlCol="0"/>
          <a:lstStyle/>
          <a:p>
            <a:pPr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5EE26D-AAA5-4FC9-A989-8E9919F3EBF6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482B8E-ACDE-37DD-1944-2D3E49737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0787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663053-096B-46B6-BCEC-684897754B3C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07371-F324-4835-A953-4F4AD788E41A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28481C-5577-4AD0-AB24-F37530C518D1}" type="datetime1">
              <a:rPr lang="en-GB" noProof="0" smtClean="0"/>
              <a:t>08/02/2024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08.02.2024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Group 3 design, build and test an altimeter based on a barometer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r>
              <a:rPr lang="en-US"/>
              <a:t>1/8/2016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71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programming.wordpress.com/2018/09/04/implementation-of-the-moving-average-filter-using-convolu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lmanfilter.net/kalman1d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8.wdp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1.png"/><Relationship Id="rId19" Type="http://schemas.microsoft.com/office/2007/relationships/hdphoto" Target="../media/hdphoto9.wdp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ah3beed/spacecraft_electronic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546763"/>
            <a:ext cx="10058400" cy="1711037"/>
          </a:xfrm>
        </p:spPr>
        <p:txBody>
          <a:bodyPr rtlCol="0">
            <a:noAutofit/>
          </a:bodyPr>
          <a:lstStyle/>
          <a:p>
            <a:r>
              <a:rPr lang="en-GB" sz="4800" i="1" dirty="0"/>
              <a:t>Design, build and test</a:t>
            </a:r>
            <a:r>
              <a:rPr lang="en-GB" sz="4800" dirty="0"/>
              <a:t> of a Digital Altimeter based on a Barometer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1229" y="5388429"/>
            <a:ext cx="10058400" cy="685800"/>
          </a:xfrm>
        </p:spPr>
        <p:txBody>
          <a:bodyPr rtlCol="0">
            <a:normAutofit/>
          </a:bodyPr>
          <a:lstStyle/>
          <a:p>
            <a:pPr rtl="0"/>
            <a:r>
              <a:rPr lang="en-GB" sz="1600" dirty="0">
                <a:solidFill>
                  <a:schemeClr val="tx1"/>
                </a:solidFill>
              </a:rPr>
              <a:t>Group 3 (</a:t>
            </a:r>
            <a:r>
              <a:rPr lang="en-GB" sz="1600" dirty="0" err="1">
                <a:solidFill>
                  <a:schemeClr val="tx1"/>
                </a:solidFill>
              </a:rPr>
              <a:t>Salaheldin</a:t>
            </a:r>
            <a:r>
              <a:rPr lang="en-GB" sz="1600" dirty="0">
                <a:solidFill>
                  <a:schemeClr val="tx1"/>
                </a:solidFill>
              </a:rPr>
              <a:t> Mohamed Salah Hussein Hassan, Alexander Heppe, Mohamed Aziz </a:t>
            </a:r>
            <a:r>
              <a:rPr lang="en-GB" sz="1600" dirty="0" err="1">
                <a:solidFill>
                  <a:schemeClr val="tx1"/>
                </a:solidFill>
              </a:rPr>
              <a:t>Rais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BDDB-1147-981A-4B72-7C611F3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Actual code (1)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ED0DC51-405A-58A9-184C-80B8DFCB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pic>
        <p:nvPicPr>
          <p:cNvPr id="11" name="Inhaltsplatzhalter 10" descr="Ein Bild, das Text, Screenshot, Display enthält.&#10;&#10;Beschreibung automatisch generiert.">
            <a:extLst>
              <a:ext uri="{FF2B5EF4-FFF2-40B4-BE49-F238E27FC236}">
                <a16:creationId xmlns:a16="http://schemas.microsoft.com/office/drawing/2014/main" id="{1D74807F-100A-82B1-0A7C-72E73AE50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524" y="1400857"/>
            <a:ext cx="4411021" cy="4390344"/>
          </a:xfrm>
        </p:spPr>
      </p:pic>
      <p:pic>
        <p:nvPicPr>
          <p:cNvPr id="12" name="Grafik 11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A8DDE477-197B-E45B-B7B6-693D29C2E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74" y="1394602"/>
            <a:ext cx="4518588" cy="43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1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BDDB-1147-981A-4B72-7C611F3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Actual code (2)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ED0DC51-405A-58A9-184C-80B8DFCB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pic>
        <p:nvPicPr>
          <p:cNvPr id="3" name="Grafik 2" descr="Ein Bild, das Text, Screenshot, Display enthält.&#10;&#10;Beschreibung automatisch generiert.">
            <a:extLst>
              <a:ext uri="{FF2B5EF4-FFF2-40B4-BE49-F238E27FC236}">
                <a16:creationId xmlns:a16="http://schemas.microsoft.com/office/drawing/2014/main" id="{4E0AC032-0E50-5E00-E89A-40837C182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51" y="1395053"/>
            <a:ext cx="4484298" cy="4398573"/>
          </a:xfrm>
          <a:prstGeom prst="rect">
            <a:avLst/>
          </a:prstGeom>
        </p:spPr>
      </p:pic>
      <p:pic>
        <p:nvPicPr>
          <p:cNvPr id="7" name="Grafik 6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8E6F53B0-84BE-CB5B-D27F-6FE74DEB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18" y="1408980"/>
            <a:ext cx="4547339" cy="43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3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9EF4-EF9C-DD9E-8619-7E0EF32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Altitude Calculation from sensor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A26DCA-D8FC-E798-634E-C7D7E912D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9" t="10510" r="1374" b="23806"/>
          <a:stretch/>
        </p:blipFill>
        <p:spPr>
          <a:xfrm>
            <a:off x="2313214" y="1458686"/>
            <a:ext cx="7563822" cy="3944937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9C15E94-63F4-44B9-145A-A8C325A3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555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9EF4-EF9C-DD9E-8619-7E0EF32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Measurement error and noise</a:t>
            </a:r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9C15E94-63F4-44B9-145A-A8C325A3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FBACC6-8E9D-F076-FBD0-B490D29D9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Digital Filtering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For Pressure Values from the sensor: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Moving Average Filter</a:t>
            </a:r>
          </a:p>
        </p:txBody>
      </p:sp>
      <p:pic>
        <p:nvPicPr>
          <p:cNvPr id="6" name="Picture 5" descr="Windowed Moving Average Filters">
            <a:extLst>
              <a:ext uri="{FF2B5EF4-FFF2-40B4-BE49-F238E27FC236}">
                <a16:creationId xmlns:a16="http://schemas.microsoft.com/office/drawing/2014/main" id="{27F4F475-7E85-BCD8-810C-8AF02E60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253" y="1913119"/>
            <a:ext cx="3929921" cy="2944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C96CD1-C3D3-6926-9EFE-B66CA03E7E56}"/>
              </a:ext>
            </a:extLst>
          </p:cNvPr>
          <p:cNvSpPr txBox="1"/>
          <p:nvPr/>
        </p:nvSpPr>
        <p:spPr>
          <a:xfrm>
            <a:off x="8470463" y="4975307"/>
            <a:ext cx="14773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1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gh Kalman Gain">
            <a:extLst>
              <a:ext uri="{FF2B5EF4-FFF2-40B4-BE49-F238E27FC236}">
                <a16:creationId xmlns:a16="http://schemas.microsoft.com/office/drawing/2014/main" id="{3F5FA3F9-03DE-CC93-2F01-0F1275C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760" y="1815020"/>
            <a:ext cx="3942412" cy="3040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39EF4-EF9C-DD9E-8619-7E0EF32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Measurement error and noise</a:t>
            </a:r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9C15E94-63F4-44B9-145A-A8C325A3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FBACC6-8E9D-F076-FBD0-B490D29D9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W Cen MT"/>
              </a:rPr>
              <a:t>Digital Filtering</a:t>
            </a:r>
            <a:endParaRPr lang="en-US" dirty="0">
              <a:solidFill>
                <a:srgbClr val="000000"/>
              </a:solidFill>
              <a:latin typeface="TW Cen M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TW Cen MT"/>
              </a:rPr>
              <a:t>For Altitude Values </a:t>
            </a:r>
            <a:endParaRPr lang="en-US" dirty="0">
              <a:solidFill>
                <a:srgbClr val="000000"/>
              </a:solidFill>
              <a:latin typeface="TW Cen MT"/>
            </a:endParaRP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dirty="0">
                <a:latin typeface="TW Cen MT"/>
              </a:rPr>
              <a:t>Kalman Filter</a:t>
            </a:r>
            <a:endParaRPr lang="en-US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96CD1-C3D3-6926-9EFE-B66CA03E7E56}"/>
              </a:ext>
            </a:extLst>
          </p:cNvPr>
          <p:cNvSpPr txBox="1"/>
          <p:nvPr/>
        </p:nvSpPr>
        <p:spPr>
          <a:xfrm>
            <a:off x="8470463" y="4975307"/>
            <a:ext cx="14773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Link</a:t>
            </a:r>
            <a:endParaRPr lang="en-US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047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FA9C-7DE0-4F66-04F1-67523FB6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5969-E02F-A46E-F94C-6555F436E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0932"/>
            <a:ext cx="4974566" cy="391589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GB" u="sng" dirty="0"/>
              <a:t>Altitude, accuracy and sensitivity testing</a:t>
            </a:r>
            <a:r>
              <a:rPr lang="en-GB" dirty="0"/>
              <a:t>:</a:t>
            </a:r>
            <a:endParaRPr lang="en-GB" dirty="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/>
            <a:r>
              <a:rPr lang="en-GB" dirty="0">
                <a:solidFill>
                  <a:srgbClr val="FFFFFF"/>
                </a:solidFill>
                <a:ea typeface="+mn-lt"/>
                <a:cs typeface="+mn-lt"/>
              </a:rPr>
              <a:t>Tested altimeter accuracy in lab and outside</a:t>
            </a:r>
            <a:endParaRPr lang="en-GB" dirty="0"/>
          </a:p>
          <a:p>
            <a:pPr marL="342900" indent="-342900">
              <a:lnSpc>
                <a:spcPct val="109999"/>
              </a:lnSpc>
            </a:pPr>
            <a:r>
              <a:rPr lang="en-GB" dirty="0">
                <a:solidFill>
                  <a:srgbClr val="FFFFFF"/>
                </a:solidFill>
                <a:ea typeface="+mn-lt"/>
                <a:cs typeface="+mn-lt"/>
              </a:rPr>
              <a:t>Varied altitudes systematically, compared to a reference and laser measurement</a:t>
            </a:r>
            <a:endParaRPr lang="en-GB" dirty="0"/>
          </a:p>
          <a:p>
            <a:pPr marL="342900" indent="-342900">
              <a:lnSpc>
                <a:spcPct val="109999"/>
              </a:lnSpc>
            </a:pPr>
            <a:r>
              <a:rPr lang="en-GB" dirty="0">
                <a:solidFill>
                  <a:srgbClr val="FFFFFF"/>
                </a:solidFill>
                <a:ea typeface="+mn-lt"/>
                <a:cs typeface="+mn-lt"/>
              </a:rPr>
              <a:t>Evaluated sensitivity with subtle altitude changes</a:t>
            </a:r>
            <a:endParaRPr lang="en-GB" dirty="0"/>
          </a:p>
          <a:p>
            <a:pPr marL="0" indent="0">
              <a:lnSpc>
                <a:spcPct val="109999"/>
              </a:lnSpc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Response time and stabilization testing</a:t>
            </a:r>
            <a:r>
              <a:rPr lang="en-GB" dirty="0"/>
              <a:t>:</a:t>
            </a:r>
          </a:p>
          <a:p>
            <a:pPr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Introduced rapid altitude changes to track response time of display</a:t>
            </a:r>
          </a:p>
          <a:p>
            <a:pPr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Checked the time it took the altimeter to correctly measure the new altitude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E646AD6-56F5-15B5-A3B8-29A17EDA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9FD372-C4F7-088C-0505-3C160FC76AB0}"/>
              </a:ext>
            </a:extLst>
          </p:cNvPr>
          <p:cNvSpPr txBox="1">
            <a:spLocks/>
          </p:cNvSpPr>
          <p:nvPr/>
        </p:nvSpPr>
        <p:spPr>
          <a:xfrm>
            <a:off x="6095850" y="1855181"/>
            <a:ext cx="5635924" cy="39446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/>
              <a:t>Power Supply Variation Test</a:t>
            </a:r>
            <a:r>
              <a:rPr lang="en-GB" dirty="0"/>
              <a:t>:</a:t>
            </a:r>
            <a:endParaRPr lang="de-DE" dirty="0"/>
          </a:p>
          <a:p>
            <a:pPr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Fluctuated input voltage using a 9V battery and various laptops with lower voltage to assess resilience of altimeter</a:t>
            </a:r>
          </a:p>
          <a:p>
            <a:pPr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Noted a difference in the processing capacity of the microcontroller at different voltage levels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u="sng" dirty="0"/>
              <a:t>Communication Interface Test</a:t>
            </a:r>
            <a:r>
              <a:rPr lang="en-GB" dirty="0"/>
              <a:t>:</a:t>
            </a:r>
          </a:p>
          <a:p>
            <a:pPr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Scrutinized Teensy 4.0 I2C communication with barometer </a:t>
            </a:r>
            <a:endParaRPr lang="en-GB" dirty="0"/>
          </a:p>
          <a:p>
            <a:pPr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Validated constant altitude data transmission</a:t>
            </a:r>
            <a:endParaRPr lang="en-GB" dirty="0"/>
          </a:p>
          <a:p>
            <a:pPr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Logic Analyzer test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98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FA9C-7DE0-4F66-04F1-67523FB6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Tests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E646AD6-56F5-15B5-A3B8-29A17EDA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9FD372-C4F7-088C-0505-3C160FC76AB0}"/>
              </a:ext>
            </a:extLst>
          </p:cNvPr>
          <p:cNvSpPr txBox="1">
            <a:spLocks/>
          </p:cNvSpPr>
          <p:nvPr/>
        </p:nvSpPr>
        <p:spPr>
          <a:xfrm>
            <a:off x="1142850" y="1675887"/>
            <a:ext cx="5635924" cy="3944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/>
              <a:t>Communication Interface Test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3B5547A-6AEC-2B34-052F-C9E1D1C5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9" y="2274794"/>
            <a:ext cx="5468471" cy="26557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7822E8C-78BF-1328-7D66-17ECC99F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3" y="2274794"/>
            <a:ext cx="4650442" cy="26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793F5-B20E-2BBA-55D4-A766D7590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BB52-492B-AA03-7F4B-30C9AF31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BF701-E566-641B-70E1-67C413CDC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 dirty="0"/>
              <a:t>Most important contents of the manual:</a:t>
            </a:r>
          </a:p>
          <a:p>
            <a:pPr marL="0" indent="0">
              <a:buNone/>
            </a:pPr>
            <a:r>
              <a:rPr lang="en-GB" dirty="0"/>
              <a:t>	1. Getting started (Power ON/OFF)</a:t>
            </a:r>
          </a:p>
          <a:p>
            <a:pPr marL="0" indent="0">
              <a:buNone/>
            </a:pPr>
            <a:r>
              <a:rPr lang="en-GB" dirty="0"/>
              <a:t>	2. Display information (Altitude is shown in meters to reference ground)</a:t>
            </a:r>
          </a:p>
          <a:p>
            <a:pPr marL="0" indent="0">
              <a:buNone/>
            </a:pPr>
            <a:r>
              <a:rPr lang="en-GB" dirty="0"/>
              <a:t>	3. Calibration (Calibration according to altitude and pressure in lab)</a:t>
            </a:r>
          </a:p>
          <a:p>
            <a:pPr marL="0" indent="0">
              <a:buNone/>
            </a:pPr>
            <a:r>
              <a:rPr lang="en-GB" dirty="0"/>
              <a:t>	4. Operations (Use to get height difference to calibrated ground)</a:t>
            </a:r>
          </a:p>
          <a:p>
            <a:pPr marL="0" indent="0">
              <a:buNone/>
            </a:pPr>
            <a:r>
              <a:rPr lang="en-GB" dirty="0"/>
              <a:t>	5. Maintenance (Keep dry and avoid impact of forces)</a:t>
            </a:r>
          </a:p>
          <a:p>
            <a:pPr marL="0" indent="0">
              <a:buNone/>
            </a:pPr>
            <a:r>
              <a:rPr lang="en-GB" dirty="0"/>
              <a:t>	6. Contact (Questions should be addressed to TUM e-mail)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1BA5344-20BE-9B13-85C9-5D19AB0E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71605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4240A-7C14-ABAB-B805-275965892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3CDFFAD-BEF7-56C4-0166-D6EB8D82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9D707-7BC1-3D1E-9CCF-E87BAF9A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Pictures on the way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D538B-0524-B1E9-5389-A61502AC73EF}"/>
              </a:ext>
            </a:extLst>
          </p:cNvPr>
          <p:cNvSpPr txBox="1"/>
          <p:nvPr/>
        </p:nvSpPr>
        <p:spPr>
          <a:xfrm>
            <a:off x="1179510" y="5283238"/>
            <a:ext cx="295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BOM completeness check</a:t>
            </a:r>
          </a:p>
        </p:txBody>
      </p:sp>
      <p:pic>
        <p:nvPicPr>
          <p:cNvPr id="8" name="Picture 7" descr="A table with various electronics on it&#10;&#10;Description automatically generated">
            <a:extLst>
              <a:ext uri="{FF2B5EF4-FFF2-40B4-BE49-F238E27FC236}">
                <a16:creationId xmlns:a16="http://schemas.microsoft.com/office/drawing/2014/main" id="{3BFBAB6C-7911-22C1-AD7E-F0F1F1BF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10" y="1846553"/>
            <a:ext cx="2577514" cy="3436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7D22B8-D81C-A39A-3C3F-19367F9EB4DE}"/>
              </a:ext>
            </a:extLst>
          </p:cNvPr>
          <p:cNvSpPr txBox="1"/>
          <p:nvPr/>
        </p:nvSpPr>
        <p:spPr>
          <a:xfrm>
            <a:off x="4549894" y="5283237"/>
            <a:ext cx="295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Battery voltage 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1F6DC-054D-D1CB-637A-6356CA1854E9}"/>
              </a:ext>
            </a:extLst>
          </p:cNvPr>
          <p:cNvSpPr txBox="1"/>
          <p:nvPr/>
        </p:nvSpPr>
        <p:spPr>
          <a:xfrm>
            <a:off x="7920277" y="5283237"/>
            <a:ext cx="295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DC-DC converter testing</a:t>
            </a:r>
          </a:p>
        </p:txBody>
      </p:sp>
      <p:pic>
        <p:nvPicPr>
          <p:cNvPr id="13" name="Picture 12" descr="A person working on a device&#10;&#10;Description automatically generated">
            <a:extLst>
              <a:ext uri="{FF2B5EF4-FFF2-40B4-BE49-F238E27FC236}">
                <a16:creationId xmlns:a16="http://schemas.microsoft.com/office/drawing/2014/main" id="{C2204F35-1EC4-92EB-CCE4-0A74E1510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7" y="1846552"/>
            <a:ext cx="2577514" cy="3436685"/>
          </a:xfrm>
          <a:prstGeom prst="rect">
            <a:avLst/>
          </a:prstGeom>
        </p:spPr>
      </p:pic>
      <p:pic>
        <p:nvPicPr>
          <p:cNvPr id="14" name="Picture 13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8E5C36E3-95F3-FFF5-86DC-C9A73B8ED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894" y="1846552"/>
            <a:ext cx="2577514" cy="34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4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3E4F3-9E22-262C-B001-E41E911D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5E7DB46-BAD8-CFD1-74A5-2D1434F6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A2AD0-1D44-9686-AAE4-7F54616F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Pictures</a:t>
            </a:r>
            <a:r>
              <a:rPr lang="en-GB" dirty="0"/>
              <a:t> on the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A9EA4-64A1-3C11-D9A7-D5AF70A62678}"/>
              </a:ext>
            </a:extLst>
          </p:cNvPr>
          <p:cNvSpPr txBox="1"/>
          <p:nvPr/>
        </p:nvSpPr>
        <p:spPr>
          <a:xfrm>
            <a:off x="1179510" y="5283238"/>
            <a:ext cx="295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Barometer testing</a:t>
            </a:r>
          </a:p>
        </p:txBody>
      </p:sp>
      <p:pic>
        <p:nvPicPr>
          <p:cNvPr id="8" name="Picture 7" descr="Hands holding a multimeter to a device&#10;&#10;Description automatically generated with medium confidence">
            <a:extLst>
              <a:ext uri="{FF2B5EF4-FFF2-40B4-BE49-F238E27FC236}">
                <a16:creationId xmlns:a16="http://schemas.microsoft.com/office/drawing/2014/main" id="{819A6AD9-0286-D9D7-B6E4-D175B19B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10" y="1846553"/>
            <a:ext cx="2577514" cy="3436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6250C-54E4-D5B0-62C8-CD19DE5AC835}"/>
              </a:ext>
            </a:extLst>
          </p:cNvPr>
          <p:cNvSpPr txBox="1"/>
          <p:nvPr/>
        </p:nvSpPr>
        <p:spPr>
          <a:xfrm>
            <a:off x="7920277" y="5283237"/>
            <a:ext cx="295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Code to read barometer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42D79-AC02-703D-B22F-EA01A6D0DF3B}"/>
              </a:ext>
            </a:extLst>
          </p:cNvPr>
          <p:cNvSpPr txBox="1"/>
          <p:nvPr/>
        </p:nvSpPr>
        <p:spPr>
          <a:xfrm>
            <a:off x="4554289" y="5283238"/>
            <a:ext cx="295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Soldering of PCB pins</a:t>
            </a:r>
          </a:p>
        </p:txBody>
      </p:sp>
      <p:pic>
        <p:nvPicPr>
          <p:cNvPr id="14" name="Picture 13" descr="A machine with wires and tools on a table&#10;&#10;Description automatically generated">
            <a:extLst>
              <a:ext uri="{FF2B5EF4-FFF2-40B4-BE49-F238E27FC236}">
                <a16:creationId xmlns:a16="http://schemas.microsoft.com/office/drawing/2014/main" id="{9982E4A5-1823-98B8-ACA5-7CCB8655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89" y="1846554"/>
            <a:ext cx="2577513" cy="3436684"/>
          </a:xfrm>
          <a:prstGeom prst="rect">
            <a:avLst/>
          </a:prstGeom>
        </p:spPr>
      </p:pic>
      <p:pic>
        <p:nvPicPr>
          <p:cNvPr id="20" name="Picture 19" descr="A computer and a small white device&#10;&#10;Description automatically generated with medium confidence">
            <a:extLst>
              <a:ext uri="{FF2B5EF4-FFF2-40B4-BE49-F238E27FC236}">
                <a16:creationId xmlns:a16="http://schemas.microsoft.com/office/drawing/2014/main" id="{932625A1-4F70-A78F-5A0D-AA61CE2493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06" r="25191"/>
          <a:stretch/>
        </p:blipFill>
        <p:spPr>
          <a:xfrm rot="16200000">
            <a:off x="7490692" y="2276138"/>
            <a:ext cx="3436684" cy="257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71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F26263-6C18-BC27-54FF-246269ACB8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Task description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Project Organization</a:t>
            </a:r>
          </a:p>
          <a:p>
            <a:pPr lvl="1">
              <a:lnSpc>
                <a:spcPct val="110000"/>
              </a:lnSpc>
              <a:buFont typeface="Courier New" panose="05000000000000000000" pitchFamily="2" charset="2"/>
              <a:buChar char="o"/>
            </a:pPr>
            <a:r>
              <a:rPr lang="en-US" sz="1400" dirty="0"/>
              <a:t>Gantt chart</a:t>
            </a:r>
          </a:p>
          <a:p>
            <a:pPr lvl="1">
              <a:lnSpc>
                <a:spcPct val="110000"/>
              </a:lnSpc>
              <a:buFont typeface="Courier New" panose="05000000000000000000" pitchFamily="2" charset="2"/>
              <a:buChar char="o"/>
            </a:pPr>
            <a:r>
              <a:rPr lang="en-US" sz="1400" dirty="0"/>
              <a:t>Bill of materials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Functional block diagram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Schematics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Printed circuit board design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Code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Tests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Manual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C92C0D-A11E-6846-A514-8693418D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770918"/>
            <a:ext cx="9905998" cy="810787"/>
          </a:xfrm>
        </p:spPr>
        <p:txBody>
          <a:bodyPr/>
          <a:lstStyle/>
          <a:p>
            <a:r>
              <a:rPr lang="en-GB" b="1" dirty="0" err="1"/>
              <a:t>AGenda</a:t>
            </a:r>
            <a:endParaRPr lang="en-GB" b="1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91CC35D-E257-D0AC-DB91-80C1C87E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pic>
        <p:nvPicPr>
          <p:cNvPr id="4" name="Content Placeholder 3" descr="A circuit board with wires and a digital display&#10;&#10;Description automatically generated">
            <a:extLst>
              <a:ext uri="{FF2B5EF4-FFF2-40B4-BE49-F238E27FC236}">
                <a16:creationId xmlns:a16="http://schemas.microsoft.com/office/drawing/2014/main" id="{7B4B9C9B-4727-D76A-BD92-20678C6469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897" t="24603" r="16071" b="20106"/>
          <a:stretch/>
        </p:blipFill>
        <p:spPr>
          <a:xfrm rot="5400000">
            <a:off x="5880356" y="1856606"/>
            <a:ext cx="5758546" cy="3352804"/>
          </a:xfrm>
        </p:spPr>
      </p:pic>
    </p:spTree>
    <p:extLst>
      <p:ext uri="{BB962C8B-B14F-4D97-AF65-F5344CB8AC3E}">
        <p14:creationId xmlns:p14="http://schemas.microsoft.com/office/powerpoint/2010/main" val="354918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5B975-D13F-A91E-2B49-F81A47CB1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E7433A5A-55C2-57F1-3F14-482E5E7D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42065-CD3C-65D0-7F07-32E85CCB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Pictures on the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184A6-C3F4-71A9-69A4-7911949CF0C4}"/>
              </a:ext>
            </a:extLst>
          </p:cNvPr>
          <p:cNvSpPr txBox="1"/>
          <p:nvPr/>
        </p:nvSpPr>
        <p:spPr>
          <a:xfrm>
            <a:off x="1179510" y="5283242"/>
            <a:ext cx="295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Code testing for LED display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E0161-7430-71AF-41E5-8679BA567306}"/>
              </a:ext>
            </a:extLst>
          </p:cNvPr>
          <p:cNvSpPr txBox="1"/>
          <p:nvPr/>
        </p:nvSpPr>
        <p:spPr>
          <a:xfrm>
            <a:off x="7958378" y="5283238"/>
            <a:ext cx="295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LED display exchange</a:t>
            </a:r>
          </a:p>
        </p:txBody>
      </p:sp>
      <p:pic>
        <p:nvPicPr>
          <p:cNvPr id="24" name="Picture 23" descr="A computer with wires connected to a circuit board&#10;&#10;Description automatically generated">
            <a:extLst>
              <a:ext uri="{FF2B5EF4-FFF2-40B4-BE49-F238E27FC236}">
                <a16:creationId xmlns:a16="http://schemas.microsoft.com/office/drawing/2014/main" id="{D976791B-2696-206D-66A4-23EF6E37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2" r="30595"/>
          <a:stretch/>
        </p:blipFill>
        <p:spPr>
          <a:xfrm rot="16200000">
            <a:off x="749924" y="2276140"/>
            <a:ext cx="3436687" cy="25775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201604-3CD5-42B9-02F1-940BA15911CB}"/>
              </a:ext>
            </a:extLst>
          </p:cNvPr>
          <p:cNvSpPr txBox="1"/>
          <p:nvPr/>
        </p:nvSpPr>
        <p:spPr>
          <a:xfrm>
            <a:off x="4554018" y="5283238"/>
            <a:ext cx="295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Check of barometer input</a:t>
            </a:r>
          </a:p>
        </p:txBody>
      </p:sp>
      <p:pic>
        <p:nvPicPr>
          <p:cNvPr id="26" name="Picture 25" descr="A computer with wires connected to a circuit board&#10;&#10;Description automatically generated">
            <a:extLst>
              <a:ext uri="{FF2B5EF4-FFF2-40B4-BE49-F238E27FC236}">
                <a16:creationId xmlns:a16="http://schemas.microsoft.com/office/drawing/2014/main" id="{5A013C4A-FBF1-8DCC-8357-36AF8CCF3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2" r="30595"/>
          <a:stretch/>
        </p:blipFill>
        <p:spPr>
          <a:xfrm rot="16200000">
            <a:off x="4124432" y="2276143"/>
            <a:ext cx="3436687" cy="2577513"/>
          </a:xfrm>
          <a:prstGeom prst="rect">
            <a:avLst/>
          </a:prstGeom>
        </p:spPr>
      </p:pic>
      <p:pic>
        <p:nvPicPr>
          <p:cNvPr id="27" name="Picture 26" descr="A computer with wires and wires&#10;&#10;Description automatically generated">
            <a:extLst>
              <a:ext uri="{FF2B5EF4-FFF2-40B4-BE49-F238E27FC236}">
                <a16:creationId xmlns:a16="http://schemas.microsoft.com/office/drawing/2014/main" id="{C0AE0CBD-92C2-3542-6F74-E0B3776B8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24" b="24343"/>
          <a:stretch/>
        </p:blipFill>
        <p:spPr>
          <a:xfrm>
            <a:off x="4554020" y="1846552"/>
            <a:ext cx="2577513" cy="3436691"/>
          </a:xfrm>
          <a:prstGeom prst="rect">
            <a:avLst/>
          </a:prstGeom>
        </p:spPr>
      </p:pic>
      <p:pic>
        <p:nvPicPr>
          <p:cNvPr id="32" name="Picture 31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6EDD1E45-FB7B-D3A1-DA5E-491E68B67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86" b="18085"/>
          <a:stretch/>
        </p:blipFill>
        <p:spPr>
          <a:xfrm>
            <a:off x="7958377" y="1846545"/>
            <a:ext cx="2577739" cy="34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7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85C0E-51F0-D2BE-589A-CB68FA93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438F059-634C-712C-E966-B348826F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78842-747F-C59B-1C16-0D3178A6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Pictures on the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69C6E-AFCF-466F-DA37-50A22CD50D96}"/>
              </a:ext>
            </a:extLst>
          </p:cNvPr>
          <p:cNvSpPr txBox="1"/>
          <p:nvPr/>
        </p:nvSpPr>
        <p:spPr>
          <a:xfrm>
            <a:off x="4585369" y="5283242"/>
            <a:ext cx="295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Inside height calibration</a:t>
            </a:r>
          </a:p>
        </p:txBody>
      </p:sp>
      <p:pic>
        <p:nvPicPr>
          <p:cNvPr id="19" name="Picture 18" descr="A circuit board with wires and a keyboard&#10;&#10;Description automatically generated">
            <a:extLst>
              <a:ext uri="{FF2B5EF4-FFF2-40B4-BE49-F238E27FC236}">
                <a16:creationId xmlns:a16="http://schemas.microsoft.com/office/drawing/2014/main" id="{F733ECA6-B6A1-23A8-7C23-83737666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69" y="1846557"/>
            <a:ext cx="2577514" cy="3436686"/>
          </a:xfrm>
          <a:prstGeom prst="rect">
            <a:avLst/>
          </a:prstGeom>
        </p:spPr>
      </p:pic>
      <p:pic>
        <p:nvPicPr>
          <p:cNvPr id="9" name="Picture 8" descr="A electronic device with wires and a display&#10;&#10;Description automatically generated">
            <a:extLst>
              <a:ext uri="{FF2B5EF4-FFF2-40B4-BE49-F238E27FC236}">
                <a16:creationId xmlns:a16="http://schemas.microsoft.com/office/drawing/2014/main" id="{75759D04-B492-D4BD-DF51-9527EA005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11" y="1846556"/>
            <a:ext cx="2577514" cy="3436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7E426D-7B0A-EE54-91AE-CF5598AB81DF}"/>
              </a:ext>
            </a:extLst>
          </p:cNvPr>
          <p:cNvSpPr txBox="1"/>
          <p:nvPr/>
        </p:nvSpPr>
        <p:spPr>
          <a:xfrm>
            <a:off x="1181011" y="5283242"/>
            <a:ext cx="295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Outside ground calibration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D65FE-B63E-0572-5C42-8817221B5F5A}"/>
              </a:ext>
            </a:extLst>
          </p:cNvPr>
          <p:cNvSpPr txBox="1"/>
          <p:nvPr/>
        </p:nvSpPr>
        <p:spPr>
          <a:xfrm>
            <a:off x="7958378" y="5283238"/>
            <a:ext cx="29587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Final altimeter</a:t>
            </a:r>
          </a:p>
        </p:txBody>
      </p:sp>
      <p:pic>
        <p:nvPicPr>
          <p:cNvPr id="15" name="Picture 14" descr="A circuit board with wires and a digital display&#10;&#10;Description automatically generated">
            <a:extLst>
              <a:ext uri="{FF2B5EF4-FFF2-40B4-BE49-F238E27FC236}">
                <a16:creationId xmlns:a16="http://schemas.microsoft.com/office/drawing/2014/main" id="{3A3979DA-5E55-519A-7B2F-9D34E71E816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3604" t="3333" r="11217" b="8889"/>
          <a:stretch/>
        </p:blipFill>
        <p:spPr>
          <a:xfrm rot="5400000">
            <a:off x="7534565" y="2276573"/>
            <a:ext cx="3431419" cy="25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3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041A-C2D9-4050-664C-110374BD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77ADD-CBDA-59DB-662D-78C3E53C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 dirty="0"/>
              <a:t>Task:</a:t>
            </a:r>
          </a:p>
          <a:p>
            <a:pPr marL="0" indent="0">
              <a:buNone/>
            </a:pPr>
            <a:r>
              <a:rPr lang="en-GB" dirty="0"/>
              <a:t>Design, build, and test an </a:t>
            </a:r>
            <a:r>
              <a:rPr lang="en-GB" b="1" dirty="0"/>
              <a:t>altimeter</a:t>
            </a:r>
            <a:r>
              <a:rPr lang="en-GB" dirty="0"/>
              <a:t> based on a </a:t>
            </a:r>
            <a:r>
              <a:rPr lang="en-GB" b="1" dirty="0"/>
              <a:t>barometer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Tips:</a:t>
            </a:r>
          </a:p>
          <a:p>
            <a:pPr marL="0" indent="0">
              <a:buNone/>
            </a:pPr>
            <a:r>
              <a:rPr lang="en-GB" dirty="0"/>
              <a:t>The barometer you can use: </a:t>
            </a:r>
            <a:r>
              <a:rPr lang="en-GB" b="1" dirty="0"/>
              <a:t>MS5611</a:t>
            </a:r>
          </a:p>
          <a:p>
            <a:pPr marL="0" indent="0">
              <a:buNone/>
            </a:pPr>
            <a:r>
              <a:rPr lang="en-GB" dirty="0"/>
              <a:t>Display the current altitude on a </a:t>
            </a:r>
            <a:r>
              <a:rPr lang="en-GB" b="1" dirty="0"/>
              <a:t>7-segment indicator</a:t>
            </a:r>
          </a:p>
          <a:p>
            <a:pPr marL="0" indent="0">
              <a:buNone/>
            </a:pPr>
            <a:r>
              <a:rPr lang="en-GB" b="1" dirty="0"/>
              <a:t>Test the performance </a:t>
            </a:r>
            <a:r>
              <a:rPr lang="en-GB" dirty="0"/>
              <a:t>of the altimeter with a laser distance measurer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BF037-8C68-FA72-7216-B9FCEA8F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0623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438D8-30D1-CBA3-60AB-7BE0AAA25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522FB-ACE6-716B-C173-105B94F3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819400"/>
            <a:ext cx="9905999" cy="1223218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7200" b="1"/>
              <a:t>Project Organization </a:t>
            </a:r>
          </a:p>
        </p:txBody>
      </p:sp>
    </p:spTree>
    <p:extLst>
      <p:ext uri="{BB962C8B-B14F-4D97-AF65-F5344CB8AC3E}">
        <p14:creationId xmlns:p14="http://schemas.microsoft.com/office/powerpoint/2010/main" val="7262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DDBC-27AC-A251-B179-5D73DE27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Gantt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DB727-AB60-E4CA-2265-8E89ECD5D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014" y="1440993"/>
            <a:ext cx="9141077" cy="4487926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438D8-30D1-CBA3-60AB-7BE0AAA25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0992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F113432-E89C-7DC2-1AEE-3807E37186A5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810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Bill of materials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AA9B86-CB7E-F2E3-E251-5CBE79D47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03" b="95167" l="2278" r="97039">
                        <a14:foregroundMark x1="33485" y1="56134" x2="49203" y2="41822"/>
                        <a14:foregroundMark x1="49203" y1="41822" x2="23690" y2="28996"/>
                        <a14:foregroundMark x1="23690" y1="28996" x2="10251" y2="37546"/>
                        <a14:foregroundMark x1="10251" y1="37546" x2="10251" y2="45539"/>
                        <a14:foregroundMark x1="16629" y1="31784" x2="13440" y2="18773"/>
                        <a14:foregroundMark x1="13440" y1="18773" x2="8656" y2="61152"/>
                        <a14:foregroundMark x1="9795" y1="13941" x2="6150" y2="84572"/>
                        <a14:foregroundMark x1="27335" y1="65613" x2="22096" y2="80855"/>
                        <a14:foregroundMark x1="22096" y1="80855" x2="46925" y2="71190"/>
                        <a14:foregroundMark x1="46925" y1="71190" x2="40774" y2="79740"/>
                        <a14:foregroundMark x1="29385" y1="93123" x2="47153" y2="74535"/>
                        <a14:foregroundMark x1="47153" y1="74535" x2="37813" y2="77509"/>
                        <a14:foregroundMark x1="54897" y1="89777" x2="18679" y2="91450"/>
                        <a14:foregroundMark x1="22779" y1="90149" x2="59681" y2="78067"/>
                        <a14:foregroundMark x1="28474" y1="89219" x2="59226" y2="32528"/>
                        <a14:foregroundMark x1="18223" y1="76580" x2="51253" y2="20260"/>
                        <a14:foregroundMark x1="16629" y1="81784" x2="51708" y2="26394"/>
                        <a14:foregroundMark x1="47836" y1="83643" x2="71298" y2="23048"/>
                        <a14:foregroundMark x1="66970" y1="81970" x2="82005" y2="26208"/>
                        <a14:foregroundMark x1="84282" y1="27881" x2="79727" y2="75465"/>
                        <a14:foregroundMark x1="88155" y1="29740" x2="92938" y2="71190"/>
                        <a14:foregroundMark x1="97039" y1="50929" x2="90205" y2="88104"/>
                        <a14:foregroundMark x1="90205" y1="88104" x2="89522" y2="89033"/>
                        <a14:foregroundMark x1="92711" y1="67844" x2="96128" y2="85502"/>
                        <a14:foregroundMark x1="94077" y1="93866" x2="14351" y2="93866"/>
                        <a14:foregroundMark x1="14351" y1="93866" x2="8656" y2="63755"/>
                        <a14:foregroundMark x1="15718" y1="68587" x2="6606" y2="93866"/>
                        <a14:foregroundMark x1="6606" y1="93866" x2="7289" y2="93866"/>
                        <a14:foregroundMark x1="7289" y1="71747" x2="4784" y2="87175"/>
                        <a14:foregroundMark x1="4784" y1="87175" x2="2278" y2="91636"/>
                        <a14:foregroundMark x1="8884" y1="86059" x2="19590" y2="94981"/>
                        <a14:foregroundMark x1="19590" y1="94981" x2="30068" y2="94052"/>
                        <a14:foregroundMark x1="59681" y1="72491" x2="77677" y2="41450"/>
                        <a14:foregroundMark x1="57631" y1="59665" x2="65604" y2="31599"/>
                        <a14:foregroundMark x1="61276" y1="40706" x2="51708" y2="60409"/>
                        <a14:foregroundMark x1="51708" y1="59294" x2="62187" y2="32900"/>
                        <a14:foregroundMark x1="87016" y1="39777" x2="85421" y2="11152"/>
                        <a14:foregroundMark x1="74715" y1="30112" x2="59453" y2="31041"/>
                        <a14:foregroundMark x1="59453" y1="31041" x2="64465" y2="23978"/>
                        <a14:foregroundMark x1="68109" y1="32900" x2="55809" y2="21561"/>
                        <a14:foregroundMark x1="55809" y1="21561" x2="27107" y2="13383"/>
                        <a14:foregroundMark x1="27107" y1="13383" x2="37813" y2="8922"/>
                        <a14:foregroundMark x1="35080" y1="16914" x2="31663" y2="8922"/>
                        <a14:foregroundMark x1="25285" y1="21004" x2="25285" y2="21004"/>
                        <a14:foregroundMark x1="7289" y1="59480" x2="10023" y2="21561"/>
                        <a14:foregroundMark x1="11617" y1="26208" x2="5923" y2="39591"/>
                        <a14:foregroundMark x1="5923" y1="39591" x2="5011" y2="50372"/>
                        <a14:foregroundMark x1="16856" y1="77881" x2="4784" y2="95539"/>
                        <a14:foregroundMark x1="7289" y1="24164" x2="6378" y2="7621"/>
                        <a14:foregroundMark x1="12528" y1="23420" x2="10706" y2="8178"/>
                        <a14:foregroundMark x1="10706" y1="8178" x2="35991" y2="3903"/>
                        <a14:foregroundMark x1="17995" y1="13755" x2="30979" y2="7621"/>
                        <a14:foregroundMark x1="30979" y1="7621" x2="49886" y2="6134"/>
                        <a14:foregroundMark x1="49886" y1="6134" x2="64465" y2="7435"/>
                        <a14:foregroundMark x1="58770" y1="11338" x2="73349" y2="10781"/>
                        <a14:foregroundMark x1="73349" y1="10781" x2="82005" y2="10967"/>
                        <a14:foregroundMark x1="73576" y1="19703" x2="87699" y2="4647"/>
                        <a14:foregroundMark x1="85877" y1="26208" x2="90888" y2="17844"/>
                        <a14:foregroundMark x1="91116" y1="17286" x2="90205" y2="4833"/>
                        <a14:foregroundMark x1="92027" y1="20818" x2="91572" y2="4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8709" y="3918647"/>
            <a:ext cx="913737" cy="11197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5F31EE-E1B9-EFE0-ED4F-14C9769CA372}"/>
              </a:ext>
            </a:extLst>
          </p:cNvPr>
          <p:cNvSpPr txBox="1"/>
          <p:nvPr/>
        </p:nvSpPr>
        <p:spPr>
          <a:xfrm>
            <a:off x="2764638" y="3897272"/>
            <a:ext cx="196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GY-86 MS5611 Barometer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AC2E56D-D945-2AE8-5ED0-B4A95BE2E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08431">
            <a:off x="5342954" y="1354268"/>
            <a:ext cx="1833273" cy="13423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7F634A-587F-7FBA-08C7-0051AAD46C2A}"/>
              </a:ext>
            </a:extLst>
          </p:cNvPr>
          <p:cNvSpPr txBox="1"/>
          <p:nvPr/>
        </p:nvSpPr>
        <p:spPr>
          <a:xfrm>
            <a:off x="7176227" y="1607224"/>
            <a:ext cx="194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4-digit 7 segment LED TM1637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4E423-8437-718B-1E8F-38EE97EFC6A7}"/>
              </a:ext>
            </a:extLst>
          </p:cNvPr>
          <p:cNvSpPr txBox="1"/>
          <p:nvPr/>
        </p:nvSpPr>
        <p:spPr>
          <a:xfrm>
            <a:off x="2785914" y="5167312"/>
            <a:ext cx="193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Laser distance meter GLM 40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7B20F1A-35F9-8474-EFB3-850D5CC1B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86" b="97380" l="9752" r="89783">
                        <a14:foregroundMark x1="33591" y1="4803" x2="33166" y2="11257"/>
                        <a14:foregroundMark x1="32767" y1="11250" x2="32817" y2="9316"/>
                        <a14:foregroundMark x1="32817" y1="9316" x2="48762" y2="7132"/>
                        <a14:foregroundMark x1="48762" y1="7132" x2="66563" y2="9025"/>
                        <a14:foregroundMark x1="66563" y1="9025" x2="67492" y2="20378"/>
                        <a14:foregroundMark x1="67492" y1="20378" x2="58978" y2="12373"/>
                        <a14:foregroundMark x1="58978" y1="12373" x2="45046" y2="12955"/>
                        <a14:foregroundMark x1="45046" y1="12955" x2="33591" y2="8151"/>
                        <a14:foregroundMark x1="33591" y1="8151" x2="33205" y2="11258"/>
                        <a14:foregroundMark x1="31443" y1="11227" x2="31424" y2="10771"/>
                        <a14:foregroundMark x1="31424" y1="10771" x2="41796" y2="3639"/>
                        <a14:foregroundMark x1="41796" y1="3639" x2="57895" y2="3930"/>
                        <a14:foregroundMark x1="57895" y1="3930" x2="68731" y2="14556"/>
                        <a14:foregroundMark x1="68731" y1="14556" x2="69195" y2="86608"/>
                        <a14:foregroundMark x1="69195" y1="86608" x2="65635" y2="97234"/>
                        <a14:foregroundMark x1="65635" y1="97234" x2="39009" y2="97380"/>
                        <a14:foregroundMark x1="39009" y1="97380" x2="29257" y2="81951"/>
                        <a14:foregroundMark x1="29257" y1="81951" x2="29254" y2="81519"/>
                        <a14:foregroundMark x1="33277" y1="62361" x2="33591" y2="70160"/>
                        <a14:foregroundMark x1="33591" y1="70160" x2="52477" y2="74236"/>
                        <a14:foregroundMark x1="30650" y1="4803" x2="67957" y2="5386"/>
                        <a14:foregroundMark x1="67957" y1="5386" x2="68885" y2="13828"/>
                        <a14:backgroundMark x1="30341" y1="11208" x2="28947" y2="815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0905" y="5089344"/>
            <a:ext cx="819482" cy="8714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74A78A-0E6A-BFFD-E126-50FA16D9AA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4" b="89822" l="4854" r="95700">
                        <a14:foregroundMark x1="19556" y1="24173" x2="12067" y2="47074"/>
                        <a14:foregroundMark x1="12067" y1="47074" x2="10541" y2="27481"/>
                        <a14:foregroundMark x1="10541" y1="27481" x2="4993" y2="20865"/>
                        <a14:foregroundMark x1="8183" y1="18830" x2="8183" y2="18830"/>
                        <a14:foregroundMark x1="82524" y1="14249" x2="93065" y2="11450"/>
                        <a14:foregroundMark x1="93065" y1="11450" x2="95700" y2="70992"/>
                        <a14:foregroundMark x1="95700" y1="70992" x2="90291" y2="75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8087" y="2752582"/>
            <a:ext cx="1961085" cy="10689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23ED271-5CDF-47DE-2424-C19ACE83CD63}"/>
              </a:ext>
            </a:extLst>
          </p:cNvPr>
          <p:cNvSpPr txBox="1"/>
          <p:nvPr/>
        </p:nvSpPr>
        <p:spPr>
          <a:xfrm>
            <a:off x="7176227" y="2790128"/>
            <a:ext cx="205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PJRC TEENSY 4.0 Development Board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E8F2AC4-9085-9C9E-298C-522294C109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576" b="96019" l="9434" r="89434">
                        <a14:foregroundMark x1="19623" y1="7963" x2="32830" y2="6089"/>
                        <a14:foregroundMark x1="69811" y1="10773" x2="77358" y2="6557"/>
                        <a14:foregroundMark x1="87170" y1="12178" x2="86792" y2="80328"/>
                        <a14:foregroundMark x1="36981" y1="24122" x2="33208" y2="45902"/>
                        <a14:foregroundMark x1="33208" y1="45902" x2="44151" y2="78689"/>
                        <a14:foregroundMark x1="44151" y1="78689" x2="73208" y2="51991"/>
                        <a14:foregroundMark x1="73208" y1="51991" x2="65283" y2="40047"/>
                        <a14:foregroundMark x1="54340" y1="41452" x2="61887" y2="88525"/>
                        <a14:foregroundMark x1="43019" y1="40984" x2="43774" y2="76581"/>
                        <a14:foregroundMark x1="18491" y1="15457" x2="15472" y2="68384"/>
                        <a14:foregroundMark x1="15472" y1="68384" x2="27925" y2="85246"/>
                        <a14:foregroundMark x1="27925" y1="85246" x2="60755" y2="84543"/>
                        <a14:foregroundMark x1="60755" y1="84543" x2="70943" y2="52225"/>
                        <a14:foregroundMark x1="70943" y1="52225" x2="65660" y2="45433"/>
                        <a14:foregroundMark x1="14340" y1="37471" x2="15472" y2="88993"/>
                        <a14:foregroundMark x1="15472" y1="88993" x2="63019" y2="90164"/>
                        <a14:foregroundMark x1="63019" y1="90164" x2="80000" y2="73302"/>
                        <a14:foregroundMark x1="80000" y1="73302" x2="82264" y2="34426"/>
                        <a14:foregroundMark x1="26415" y1="32084" x2="26038" y2="83607"/>
                        <a14:foregroundMark x1="20755" y1="79625" x2="66038" y2="92037"/>
                        <a14:foregroundMark x1="66038" y1="92037" x2="80377" y2="90398"/>
                        <a14:foregroundMark x1="20000" y1="85948" x2="71321" y2="95082"/>
                        <a14:foregroundMark x1="20377" y1="85012" x2="56981" y2="96019"/>
                        <a14:foregroundMark x1="56981" y1="96019" x2="64151" y2="95550"/>
                        <a14:foregroundMark x1="67925" y1="96019" x2="17736" y2="93677"/>
                        <a14:foregroundMark x1="56226" y1="93911" x2="85283" y2="87588"/>
                        <a14:foregroundMark x1="85283" y1="87588" x2="83019" y2="76815"/>
                        <a14:foregroundMark x1="66415" y1="84778" x2="54340" y2="63934"/>
                        <a14:foregroundMark x1="54340" y1="63934" x2="53962" y2="38407"/>
                        <a14:foregroundMark x1="64906" y1="39344" x2="52453" y2="69087"/>
                        <a14:foregroundMark x1="58491" y1="57377" x2="60377" y2="39344"/>
                        <a14:foregroundMark x1="60377" y1="39344" x2="53208" y2="41920"/>
                        <a14:foregroundMark x1="61887" y1="48478" x2="47925" y2="63934"/>
                        <a14:foregroundMark x1="47925" y1="63934" x2="47925" y2="68618"/>
                        <a14:foregroundMark x1="50189" y1="39578" x2="48679" y2="63934"/>
                        <a14:foregroundMark x1="45283" y1="34192" x2="50566" y2="67916"/>
                        <a14:foregroundMark x1="64906" y1="52927" x2="55094" y2="80328"/>
                        <a14:foregroundMark x1="57736" y1="65574" x2="51698" y2="84309"/>
                        <a14:foregroundMark x1="36981" y1="22717" x2="37358" y2="2576"/>
                        <a14:foregroundMark x1="73962" y1="27635" x2="77358" y2="7494"/>
                        <a14:foregroundMark x1="74340" y1="24122" x2="80755" y2="7026"/>
                        <a14:foregroundMark x1="73962" y1="23185" x2="78113" y2="5621"/>
                        <a14:foregroundMark x1="78113" y1="5621" x2="78491" y2="5152"/>
                        <a14:foregroundMark x1="75849" y1="13583" x2="80755" y2="5621"/>
                        <a14:foregroundMark x1="75094" y1="14286" x2="79623" y2="5386"/>
                        <a14:foregroundMark x1="80755" y1="16862" x2="80755" y2="7260"/>
                        <a14:foregroundMark x1="74340" y1="14520" x2="79623" y2="8197"/>
                        <a14:foregroundMark x1="80755" y1="24824" x2="81887" y2="37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2954" y="3792637"/>
            <a:ext cx="663394" cy="106894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8812A9C-FB0A-2607-541A-D45369117540}"/>
              </a:ext>
            </a:extLst>
          </p:cNvPr>
          <p:cNvSpPr txBox="1"/>
          <p:nvPr/>
        </p:nvSpPr>
        <p:spPr>
          <a:xfrm>
            <a:off x="7239172" y="3854813"/>
            <a:ext cx="20938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Additional materials:</a:t>
            </a:r>
          </a:p>
          <a:p>
            <a:r>
              <a:rPr lang="en-GB" dirty="0"/>
              <a:t>6LF22 9V Battery</a:t>
            </a:r>
          </a:p>
          <a:p>
            <a:r>
              <a:rPr lang="en-GB" dirty="0"/>
              <a:t>Battery clips</a:t>
            </a:r>
          </a:p>
          <a:p>
            <a:r>
              <a:rPr lang="en-GB" dirty="0"/>
              <a:t>Plug in jumpers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BAE7C46-B4EA-C819-7302-B132A23D34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98" b="89628" l="5827" r="92954">
                        <a14:foregroundMark x1="15312" y1="68111" x2="8266" y2="66563"/>
                        <a14:foregroundMark x1="15041" y1="66563" x2="12602" y2="77554"/>
                        <a14:foregroundMark x1="19512" y1="75851" x2="6640" y2="70898"/>
                        <a14:foregroundMark x1="6640" y1="70898" x2="5962" y2="69195"/>
                        <a14:foregroundMark x1="21816" y1="81115" x2="31978" y2="86223"/>
                        <a14:foregroundMark x1="34553" y1="82198" x2="25068" y2="89164"/>
                        <a14:foregroundMark x1="25068" y1="89164" x2="23035" y2="86997"/>
                        <a14:foregroundMark x1="82791" y1="40402" x2="92954" y2="35759"/>
                        <a14:foregroundMark x1="86450" y1="39319" x2="28184" y2="89319"/>
                        <a14:foregroundMark x1="28184" y1="89319" x2="27642" y2="894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178" y="1156726"/>
            <a:ext cx="1760937" cy="154141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2467EB9-8D19-B4B3-EEE0-F0C860BB12AB}"/>
              </a:ext>
            </a:extLst>
          </p:cNvPr>
          <p:cNvSpPr txBox="1"/>
          <p:nvPr/>
        </p:nvSpPr>
        <p:spPr>
          <a:xfrm>
            <a:off x="2785914" y="1608629"/>
            <a:ext cx="193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EIC-104-3 circuit board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B6A70CA-4951-F235-A189-1F173B366A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843" b="91339" l="2496" r="97005">
                        <a14:foregroundMark x1="21963" y1="40551" x2="7321" y2="50787"/>
                        <a14:foregroundMark x1="7321" y1="50787" x2="19301" y2="60236"/>
                        <a14:foregroundMark x1="19301" y1="60236" x2="31448" y2="63386"/>
                        <a14:foregroundMark x1="14476" y1="45866" x2="2496" y2="55906"/>
                        <a14:foregroundMark x1="64559" y1="79921" x2="78369" y2="88189"/>
                        <a14:foregroundMark x1="78369" y1="88189" x2="81032" y2="88780"/>
                        <a14:foregroundMark x1="64892" y1="78346" x2="47587" y2="61614"/>
                        <a14:foregroundMark x1="80200" y1="87992" x2="87188" y2="71063"/>
                        <a14:foregroundMark x1="95674" y1="64567" x2="79035" y2="89370"/>
                        <a14:foregroundMark x1="89850" y1="75394" x2="80865" y2="91142"/>
                        <a14:foregroundMark x1="80865" y1="91535" x2="83195" y2="80315"/>
                        <a14:foregroundMark x1="69384" y1="68898" x2="76040" y2="64370"/>
                        <a14:foregroundMark x1="75208" y1="70669" x2="30948" y2="46850"/>
                        <a14:foregroundMark x1="30948" y1="46850" x2="27121" y2="45866"/>
                        <a14:foregroundMark x1="32280" y1="56693" x2="44759" y2="43898"/>
                        <a14:foregroundMark x1="44759" y1="43898" x2="38270" y2="50197"/>
                        <a14:foregroundMark x1="41597" y1="43504" x2="41597" y2="43504"/>
                        <a14:foregroundMark x1="39933" y1="47441" x2="44925" y2="43110"/>
                        <a14:foregroundMark x1="44592" y1="57677" x2="41764" y2="39567"/>
                        <a14:foregroundMark x1="93012" y1="66732" x2="94842" y2="59252"/>
                        <a14:foregroundMark x1="94010" y1="65157" x2="95840" y2="59055"/>
                        <a14:foregroundMark x1="94343" y1="64961" x2="94343" y2="64961"/>
                        <a14:foregroundMark x1="94842" y1="66732" x2="97005" y2="60039"/>
                        <a14:foregroundMark x1="77704" y1="74606" x2="60067" y2="75394"/>
                        <a14:foregroundMark x1="67388" y1="73819" x2="77038" y2="78543"/>
                        <a14:foregroundMark x1="74376" y1="80512" x2="69717" y2="78937"/>
                        <a14:foregroundMark x1="95008" y1="62598" x2="95008" y2="625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27868">
            <a:off x="1141413" y="2571717"/>
            <a:ext cx="1441057" cy="12180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9655D36-FA55-386D-FC4E-22387BB3A3C7}"/>
              </a:ext>
            </a:extLst>
          </p:cNvPr>
          <p:cNvSpPr txBox="1"/>
          <p:nvPr/>
        </p:nvSpPr>
        <p:spPr>
          <a:xfrm>
            <a:off x="2764636" y="2786299"/>
            <a:ext cx="1961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AMS1117-5 5V DC-DC Step-Down Converter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F68A09E-8605-6535-652A-98149566B9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23" b="96031" l="3865" r="89891">
                        <a14:foregroundMark x1="25966" y1="64168" x2="15857" y2="66152"/>
                        <a14:foregroundMark x1="15857" y1="66152" x2="22498" y2="53583"/>
                        <a14:foregroundMark x1="28345" y1="54686" x2="16848" y2="63396"/>
                        <a14:foregroundMark x1="16848" y1="63396" x2="14569" y2="52591"/>
                        <a14:foregroundMark x1="24083" y1="49063" x2="9613" y2="65711"/>
                        <a14:foregroundMark x1="22993" y1="47850" x2="7037" y2="66262"/>
                        <a14:foregroundMark x1="19227" y1="50386" x2="4559" y2="68247"/>
                        <a14:foregroundMark x1="18137" y1="56560" x2="10902" y2="63727"/>
                        <a14:foregroundMark x1="10902" y1="63727" x2="9217" y2="72106"/>
                        <a14:foregroundMark x1="9217" y1="72106" x2="18335" y2="71665"/>
                        <a14:foregroundMark x1="39742" y1="82470" x2="56293" y2="92503"/>
                        <a14:foregroundMark x1="66006" y1="80044" x2="58375" y2="96141"/>
                        <a14:foregroundMark x1="65709" y1="79272" x2="62636" y2="93275"/>
                        <a14:foregroundMark x1="62735" y1="92834" x2="73142" y2="72437"/>
                        <a14:foregroundMark x1="70268" y1="84564" x2="77701" y2="70452"/>
                        <a14:foregroundMark x1="76412" y1="75413" x2="71853" y2="67144"/>
                        <a14:foregroundMark x1="71853" y1="67144" x2="58474" y2="64168"/>
                        <a14:foregroundMark x1="58474" y1="64168" x2="57681" y2="64388"/>
                        <a14:foregroundMark x1="69574" y1="70011" x2="64024" y2="62183"/>
                        <a14:foregroundMark x1="64024" y1="62183" x2="54906" y2="56450"/>
                        <a14:foregroundMark x1="75818" y1="68467" x2="66105" y2="63616"/>
                        <a14:foregroundMark x1="73142" y1="70232" x2="66997" y2="62734"/>
                        <a14:foregroundMark x1="66997" y1="62734" x2="26165" y2="45094"/>
                        <a14:foregroundMark x1="26165" y1="45094" x2="18831" y2="52040"/>
                        <a14:foregroundMark x1="20416" y1="53693" x2="26065" y2="40353"/>
                        <a14:foregroundMark x1="26065" y1="40353" x2="57384" y2="60419"/>
                        <a14:foregroundMark x1="40634" y1="54796" x2="65852" y2="57813"/>
                        <a14:foregroundMark x1="43211" y1="50496" x2="62636" y2="60198"/>
                        <a14:foregroundMark x1="41724" y1="50717" x2="74133" y2="66042"/>
                        <a14:foregroundMark x1="68583" y1="63616" x2="77106" y2="70342"/>
                        <a14:foregroundMark x1="77106" y1="70342" x2="74133" y2="74311"/>
                        <a14:foregroundMark x1="76511" y1="74531" x2="72052" y2="65380"/>
                        <a14:foregroundMark x1="72052" y1="65380" x2="70664" y2="65711"/>
                        <a14:foregroundMark x1="71457" y1="64939" x2="78593" y2="69791"/>
                        <a14:foregroundMark x1="78593" y1="69791" x2="76214" y2="77178"/>
                        <a14:foregroundMark x1="72349" y1="66152" x2="78791" y2="67475"/>
                        <a14:foregroundMark x1="25966" y1="78942" x2="7730" y2="71665"/>
                        <a14:foregroundMark x1="6343" y1="68357" x2="17740" y2="73429"/>
                        <a14:foregroundMark x1="10307" y1="65932" x2="8622" y2="72437"/>
                        <a14:foregroundMark x1="10605" y1="73319" x2="3865" y2="69129"/>
                        <a14:foregroundMark x1="16947" y1="55899" x2="23588" y2="41676"/>
                        <a14:backgroundMark x1="56095" y1="49063" x2="74926" y2="57552"/>
                        <a14:backgroundMark x1="75619" y1="59096" x2="67988" y2="57222"/>
                        <a14:backgroundMark x1="67988" y1="57222" x2="60258" y2="52591"/>
                        <a14:backgroundMark x1="58375" y1="51929" x2="66700" y2="551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2077" y="4478546"/>
            <a:ext cx="1451291" cy="13045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C166A04-81D6-AA53-7A01-D941C9A160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512" b="97380" l="9091" r="90634">
                        <a14:foregroundMark x1="15152" y1="40611" x2="9366" y2="55313"/>
                        <a14:foregroundMark x1="9366" y1="55313" x2="9091" y2="57351"/>
                        <a14:foregroundMark x1="30165" y1="85298" x2="38017" y2="91849"/>
                        <a14:foregroundMark x1="37052" y1="91703" x2="50413" y2="97525"/>
                        <a14:foregroundMark x1="86777" y1="81223" x2="90771" y2="67977"/>
                        <a14:foregroundMark x1="37328" y1="13974" x2="50154" y2="7362"/>
                        <a14:foregroundMark x1="56361" y1="5890" x2="56612" y2="5968"/>
                        <a14:foregroundMark x1="56749" y1="8879" x2="57389" y2="8517"/>
                        <a14:foregroundMark x1="53444" y1="12809" x2="61846" y2="10189"/>
                        <a14:foregroundMark x1="49862" y1="9025" x2="58402" y2="4512"/>
                        <a14:foregroundMark x1="55647" y1="7424" x2="55647" y2="7424"/>
                        <a14:foregroundMark x1="57163" y1="6114" x2="61433" y2="5968"/>
                        <a14:foregroundMark x1="22176" y1="28967" x2="23140" y2="19942"/>
                        <a14:foregroundMark x1="26309" y1="30713" x2="21350" y2="19214"/>
                        <a14:foregroundMark x1="27961" y1="25328" x2="23967" y2="19651"/>
                        <a14:backgroundMark x1="65014" y1="6696" x2="63231" y2="7469"/>
                        <a14:backgroundMark x1="50275" y1="7132" x2="50799" y2="7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9409" y="3878948"/>
            <a:ext cx="794665" cy="75197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D1F4B2D-8CC6-6835-B3BE-32FCCAE51C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55" b="89894" l="8467" r="89927">
                        <a14:foregroundMark x1="25693" y1="48869" x2="39124" y2="37707"/>
                        <a14:foregroundMark x1="32993" y1="48416" x2="46861" y2="37557"/>
                        <a14:foregroundMark x1="24234" y1="55656" x2="10073" y2="67722"/>
                        <a14:foregroundMark x1="20000" y1="60332" x2="12263" y2="66063"/>
                        <a14:foregroundMark x1="12993" y1="67421" x2="8467" y2="710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44589">
            <a:off x="6031394" y="4502866"/>
            <a:ext cx="1525702" cy="1476701"/>
          </a:xfrm>
          <a:prstGeom prst="rect">
            <a:avLst/>
          </a:prstGeom>
        </p:spPr>
      </p:pic>
      <p:sp>
        <p:nvSpPr>
          <p:cNvPr id="59" name="Footer Placeholder 5">
            <a:extLst>
              <a:ext uri="{FF2B5EF4-FFF2-40B4-BE49-F238E27FC236}">
                <a16:creationId xmlns:a16="http://schemas.microsoft.com/office/drawing/2014/main" id="{D5A1DBEA-2B7B-E9DB-E1A5-ED16D78B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0445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BDDB-1147-981A-4B72-7C611F3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Block diagram of the altimeter</a:t>
            </a:r>
          </a:p>
        </p:txBody>
      </p:sp>
      <p:pic>
        <p:nvPicPr>
          <p:cNvPr id="8" name="Content Placeholder 7" descr="A diagram of a computer component&#10;&#10;Description automatically generated">
            <a:extLst>
              <a:ext uri="{FF2B5EF4-FFF2-40B4-BE49-F238E27FC236}">
                <a16:creationId xmlns:a16="http://schemas.microsoft.com/office/drawing/2014/main" id="{C8ECCC8F-1EA0-CEEE-342D-2DBE05506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746" y="2043434"/>
            <a:ext cx="7019332" cy="3550595"/>
          </a:xfr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3281A12-9DB9-8003-808C-0EC808D3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4712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BC0A-32B2-0B18-7AD6-DE53108E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Schematics</a:t>
            </a:r>
          </a:p>
        </p:txBody>
      </p:sp>
      <p:pic>
        <p:nvPicPr>
          <p:cNvPr id="5" name="Content Placeholder 4" descr="A diagram of a programmable program&#10;&#10;Description automatically generated">
            <a:extLst>
              <a:ext uri="{FF2B5EF4-FFF2-40B4-BE49-F238E27FC236}">
                <a16:creationId xmlns:a16="http://schemas.microsoft.com/office/drawing/2014/main" id="{2CFA01D6-76E3-299A-6D9F-98714BA51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322614"/>
            <a:ext cx="8372456" cy="4212156"/>
          </a:xfr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40482BB-9D20-28F6-A1C6-A06FBE05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0050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BDDB-1147-981A-4B72-7C611F3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CODE (setup)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A01926F-1070-C018-3323-19F714E50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957" y="1458686"/>
            <a:ext cx="8088022" cy="3944937"/>
          </a:xfrm>
          <a:prstGeom prst="rect">
            <a:avLst/>
          </a:prstGeom>
        </p:spPr>
      </p:pic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F4454C2-4B94-772E-23BF-7D8A3ADA3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rtlCol="0"/>
          <a:lstStyle/>
          <a:p>
            <a:pPr rtl="0"/>
            <a:r>
              <a:rPr lang="en-GB" dirty="0"/>
              <a:t>Group 3 design, build and test an altimeter based on a barometer</a:t>
            </a:r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293C4-53B1-E155-DC02-D9538A6C11C1}"/>
              </a:ext>
            </a:extLst>
          </p:cNvPr>
          <p:cNvSpPr txBox="1"/>
          <p:nvPr/>
        </p:nvSpPr>
        <p:spPr>
          <a:xfrm>
            <a:off x="5281171" y="5529933"/>
            <a:ext cx="16126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Repository </a:t>
            </a:r>
            <a:r>
              <a:rPr lang="en-US" dirty="0">
                <a:hlinkClick r:id="rId3"/>
              </a:rPr>
              <a:t>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949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300_TF77815013" id="{EDD38D91-4197-4272-AC29-055966125787}" vid="{7AD12F66-AE73-4C49-8579-9D0A04DD3597}"/>
    </a:ext>
  </a:extLst>
</a:theme>
</file>

<file path=ppt/theme/theme2.xml><?xml version="1.0" encoding="utf-8"?>
<a:theme xmlns:a="http://schemas.openxmlformats.org/drawingml/2006/main" name="Tech Computer 16x9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208</TotalTime>
  <Words>546</Words>
  <Application>Microsoft Office PowerPoint</Application>
  <PresentationFormat>Widescreen</PresentationFormat>
  <Paragraphs>88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Circuit</vt:lpstr>
      <vt:lpstr>Tech Computer 16x9</vt:lpstr>
      <vt:lpstr>Design, build and test of a Digital Altimeter based on a Barometer</vt:lpstr>
      <vt:lpstr>AGenda</vt:lpstr>
      <vt:lpstr>Problem description</vt:lpstr>
      <vt:lpstr>PowerPoint Presentation</vt:lpstr>
      <vt:lpstr>Gantt chart</vt:lpstr>
      <vt:lpstr>PowerPoint Presentation</vt:lpstr>
      <vt:lpstr>Block diagram of the altimeter</vt:lpstr>
      <vt:lpstr>Schematics</vt:lpstr>
      <vt:lpstr>CODE (setup)</vt:lpstr>
      <vt:lpstr>Actual code (1)</vt:lpstr>
      <vt:lpstr>Actual code (2)</vt:lpstr>
      <vt:lpstr>Altitude Calculation from sensor</vt:lpstr>
      <vt:lpstr>Measurement error and noise</vt:lpstr>
      <vt:lpstr>Measurement error and noise</vt:lpstr>
      <vt:lpstr>Tests</vt:lpstr>
      <vt:lpstr>Tests</vt:lpstr>
      <vt:lpstr>Manual</vt:lpstr>
      <vt:lpstr>Pictures on the way</vt:lpstr>
      <vt:lpstr>Pictures on the way</vt:lpstr>
      <vt:lpstr>Pictures on the way</vt:lpstr>
      <vt:lpstr>Pictures on the 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Design, build and test of an altimeter based on a barometer</dc:title>
  <dc:creator>Alex Heppe</dc:creator>
  <cp:lastModifiedBy>Alex Heppe</cp:lastModifiedBy>
  <cp:revision>267</cp:revision>
  <dcterms:created xsi:type="dcterms:W3CDTF">2024-02-01T08:47:44Z</dcterms:created>
  <dcterms:modified xsi:type="dcterms:W3CDTF">2024-02-08T10:57:37Z</dcterms:modified>
</cp:coreProperties>
</file>